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4" r:id="rId6"/>
    <p:sldId id="265" r:id="rId7"/>
    <p:sldId id="280" r:id="rId8"/>
    <p:sldId id="268" r:id="rId9"/>
    <p:sldId id="269" r:id="rId10"/>
    <p:sldId id="281" r:id="rId11"/>
    <p:sldId id="291" r:id="rId12"/>
    <p:sldId id="325" r:id="rId13"/>
    <p:sldId id="282" r:id="rId14"/>
    <p:sldId id="283" r:id="rId15"/>
    <p:sldId id="284" r:id="rId16"/>
    <p:sldId id="287" r:id="rId17"/>
    <p:sldId id="286" r:id="rId18"/>
    <p:sldId id="288" r:id="rId19"/>
    <p:sldId id="289" r:id="rId20"/>
    <p:sldId id="292" r:id="rId21"/>
    <p:sldId id="293" r:id="rId22"/>
    <p:sldId id="290" r:id="rId23"/>
    <p:sldId id="294" r:id="rId24"/>
    <p:sldId id="295" r:id="rId25"/>
    <p:sldId id="297" r:id="rId26"/>
    <p:sldId id="296" r:id="rId27"/>
    <p:sldId id="299" r:id="rId28"/>
    <p:sldId id="298" r:id="rId29"/>
    <p:sldId id="326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27" r:id="rId41"/>
    <p:sldId id="329" r:id="rId42"/>
    <p:sldId id="330" r:id="rId43"/>
    <p:sldId id="331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15724-6BFC-4F61-B002-59350137190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F1188-C013-4C44-83F1-C90E460B6E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ELF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大小端要与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大小端一致，是固定的</a:t>
            </a:r>
            <a:endParaRPr lang="en-US" altLang="zh-CN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大端格式：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在这种格式中，字数据的高字节存储在低地址中，而字数据的低字节则存放在高地址中。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小端格式：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与大端存储格式相反，在小端存储格式中，低地址中存放的是字数据的低字节，高地址存放的是字数据的高字节。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F1188-C013-4C44-83F1-C90E460B6E5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7DE08-CA1B-4C43-8858-40E71CD97F1C}" type="datetimeFigureOut">
              <a:rPr lang="zh-CN" altLang="en-US" smtClean="0"/>
              <a:pPr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31532;11&#31456;%20&#38142;&#25509;-&#21704;&#24037;&#22823;.pdf" TargetMode="External"/><Relationship Id="rId2" Type="http://schemas.openxmlformats.org/officeDocument/2006/relationships/hyperlink" Target="13-linking-CMU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b019a3ca1c7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程序的链接</a:t>
            </a:r>
            <a:endParaRPr lang="zh-CN" altLang="en-US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生成概述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目标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格式概述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3.ELF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可重定位目标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4.ELF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可执行目标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新魏" pitchFamily="2" charset="-122"/>
                <a:ea typeface="华文新魏" pitchFamily="2" charset="-122"/>
              </a:rPr>
              <a:t>参考文献：</a:t>
            </a:r>
            <a:endParaRPr lang="en-US" altLang="zh-CN" sz="28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袁春风 等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计算机系统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第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版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2.[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美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]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兰德尔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E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布莱恩特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(Randal E. Bryant),</a:t>
            </a: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   《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深入理解计算机系统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》</a:t>
            </a: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3.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CMU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的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PPT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  <a:hlinkClick r:id="rId3" action="ppaction://hlinkfile"/>
              </a:rPr>
              <a:t>哈尔滨工业大学 郑贵滨老师的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3" action="ppaction://hlinkfile"/>
              </a:rPr>
              <a:t>PPT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414338"/>
            <a:ext cx="7848600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-27384"/>
            <a:ext cx="8372475" cy="673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261938"/>
            <a:ext cx="8524875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342900"/>
            <a:ext cx="80391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471488"/>
            <a:ext cx="80010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428625"/>
            <a:ext cx="80676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020050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67744" y="260648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C00000"/>
                </a:solidFill>
              </a:rPr>
              <a:t>2.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38" y="400050"/>
            <a:ext cx="8467725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209550"/>
            <a:ext cx="7943850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8" y="204788"/>
            <a:ext cx="8696325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1.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可执行文件生成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4056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一个典型程序的转换处理</a:t>
            </a:r>
            <a:r>
              <a:rPr lang="zh-CN" altLang="en-US" sz="2400" b="1" dirty="0" smtClean="0"/>
              <a:t>过程</a:t>
            </a:r>
            <a:endParaRPr lang="en-US" altLang="zh-CN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9512" y="1844824"/>
            <a:ext cx="2952328" cy="22467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经典“ </a:t>
            </a:r>
            <a:r>
              <a:rPr lang="en-US" altLang="zh-CN" sz="2000" dirty="0" err="1" smtClean="0"/>
              <a:t>hello.c</a:t>
            </a:r>
            <a:r>
              <a:rPr lang="en-US" altLang="zh-CN" sz="2000" dirty="0" smtClean="0"/>
              <a:t> ”C-</a:t>
            </a:r>
            <a:r>
              <a:rPr lang="zh-CN" altLang="en-US" sz="2000" dirty="0" smtClean="0"/>
              <a:t>源程序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#</a:t>
            </a:r>
            <a:r>
              <a:rPr lang="en-US" altLang="zh-CN" sz="2000" dirty="0"/>
              <a:t>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main()</a:t>
            </a:r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 dirty="0" err="1"/>
              <a:t>printf</a:t>
            </a:r>
            <a:r>
              <a:rPr lang="en-US" altLang="zh-CN" sz="2000" dirty="0"/>
              <a:t>("hello, world\n");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1844824"/>
            <a:ext cx="601216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hello.c</a:t>
            </a:r>
            <a:r>
              <a:rPr lang="zh-CN" altLang="en-US" b="1" dirty="0"/>
              <a:t>的</a:t>
            </a:r>
            <a:r>
              <a:rPr lang="en-US" altLang="zh-CN" b="1" dirty="0"/>
              <a:t>ASCII</a:t>
            </a:r>
            <a:r>
              <a:rPr lang="zh-CN" altLang="en-US" b="1" dirty="0"/>
              <a:t>文本表示</a:t>
            </a:r>
            <a:endParaRPr lang="en-US" altLang="zh-CN" b="1" dirty="0" smtClean="0"/>
          </a:p>
          <a:p>
            <a:r>
              <a:rPr lang="pt-BR" altLang="zh-CN" b="1" dirty="0"/>
              <a:t># i n c l u d e &lt; s p &gt; &lt; s t d i o 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35 105 110 99 108 117 100 101 32 60 115 116 100 105 111 46</a:t>
            </a:r>
          </a:p>
          <a:p>
            <a:r>
              <a:rPr lang="pt-BR" altLang="zh-CN" b="1" dirty="0"/>
              <a:t>h &gt; \ n \ n i n t &lt; s p &gt; m a i n ( ) \ n {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104 62 10 10 105 110 116 32 109 97 105 110 40 41 10 123</a:t>
            </a:r>
          </a:p>
          <a:p>
            <a:r>
              <a:rPr lang="pt-BR" altLang="zh-CN" b="1" dirty="0"/>
              <a:t>\n &lt;sp&gt; &lt;sp&gt; &lt;sp&gt; &lt;sp&gt; p r i n t f ( " h e 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10 32 32 32 32 112 114 105 110 116 102 40 34 104 101 108</a:t>
            </a:r>
          </a:p>
          <a:p>
            <a:r>
              <a:rPr lang="pt-BR" altLang="zh-CN" b="1" dirty="0"/>
              <a:t>l o , &lt; s p &gt; w o r l d \ n " ) ; \ n }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108 111 44 32 119 111 114 108 100 92 110 34 41 59 10 125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37112"/>
            <a:ext cx="77247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38" y="466725"/>
            <a:ext cx="648652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1156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3.ELF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可重定位目标文件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8640"/>
            <a:ext cx="77628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404813"/>
            <a:ext cx="79343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257175"/>
            <a:ext cx="81534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276225"/>
            <a:ext cx="8410575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247650"/>
            <a:ext cx="8582025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333375"/>
            <a:ext cx="821055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8" y="381000"/>
            <a:ext cx="82010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333375"/>
            <a:ext cx="821055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预处理</a:t>
            </a:r>
            <a:r>
              <a:rPr lang="en-US" altLang="zh-CN" b="1" dirty="0" smtClean="0"/>
              <a:t>CPP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sz="4500" b="1" dirty="0"/>
              <a:t>预处理命令</a:t>
            </a:r>
          </a:p>
          <a:p>
            <a:pPr lvl="1">
              <a:buNone/>
            </a:pPr>
            <a:r>
              <a:rPr lang="pt-BR" altLang="zh-CN" sz="4400" b="1" dirty="0"/>
              <a:t>– $gcc –E hello.c –o hello.i</a:t>
            </a:r>
          </a:p>
          <a:p>
            <a:pPr lvl="1">
              <a:buNone/>
            </a:pPr>
            <a:r>
              <a:rPr lang="en-US" altLang="zh-CN" sz="4400" b="1" dirty="0"/>
              <a:t>– $</a:t>
            </a:r>
            <a:r>
              <a:rPr lang="en-US" altLang="zh-CN" sz="4400" b="1" dirty="0" err="1"/>
              <a:t>cpp</a:t>
            </a:r>
            <a:r>
              <a:rPr lang="en-US" altLang="zh-CN" sz="4400" b="1" dirty="0"/>
              <a:t> </a:t>
            </a:r>
            <a:r>
              <a:rPr lang="en-US" altLang="zh-CN" sz="4400" b="1" dirty="0" err="1"/>
              <a:t>hello.c</a:t>
            </a:r>
            <a:r>
              <a:rPr lang="en-US" altLang="zh-CN" sz="4400" b="1" dirty="0"/>
              <a:t> &gt; </a:t>
            </a:r>
            <a:r>
              <a:rPr lang="en-US" altLang="zh-CN" sz="4400" b="1" dirty="0" err="1" smtClean="0"/>
              <a:t>hello.i</a:t>
            </a:r>
            <a:endParaRPr lang="en-US" altLang="zh-CN" sz="4400" b="1" dirty="0" smtClean="0"/>
          </a:p>
          <a:p>
            <a:pPr lvl="1">
              <a:buNone/>
            </a:pPr>
            <a:endParaRPr lang="en-US" altLang="zh-CN" b="1" dirty="0"/>
          </a:p>
          <a:p>
            <a:pPr>
              <a:buNone/>
            </a:pPr>
            <a:r>
              <a:rPr lang="en-US" altLang="zh-CN" sz="4500" b="1" dirty="0"/>
              <a:t>• </a:t>
            </a:r>
            <a:r>
              <a:rPr lang="zh-CN" altLang="en-US" sz="4500" b="1" dirty="0" smtClean="0"/>
              <a:t>处理源文件中以“</a:t>
            </a:r>
            <a:r>
              <a:rPr lang="en-US" altLang="zh-CN" sz="4500" b="1" dirty="0" smtClean="0"/>
              <a:t>#”</a:t>
            </a:r>
            <a:r>
              <a:rPr lang="zh-CN" altLang="en-US" sz="4500" b="1" dirty="0" smtClean="0"/>
              <a:t>开头</a:t>
            </a:r>
            <a:r>
              <a:rPr lang="zh-CN" altLang="en-US" sz="4500" b="1" dirty="0"/>
              <a:t>的预编译指令，包括：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删除“</a:t>
            </a:r>
            <a:r>
              <a:rPr lang="en-US" altLang="zh-CN" sz="3600" b="1" dirty="0"/>
              <a:t>#define”</a:t>
            </a:r>
            <a:r>
              <a:rPr lang="zh-CN" altLang="en-US" sz="3600" b="1" dirty="0"/>
              <a:t>并展开所定义的宏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处理所有条件预编译指令，如“</a:t>
            </a:r>
            <a:r>
              <a:rPr lang="en-US" altLang="zh-CN" sz="3600" b="1" dirty="0"/>
              <a:t>#if”,“#</a:t>
            </a:r>
            <a:r>
              <a:rPr lang="en-US" altLang="zh-CN" sz="3600" b="1" dirty="0" err="1"/>
              <a:t>ifdef</a:t>
            </a:r>
            <a:r>
              <a:rPr lang="en-US" altLang="zh-CN" sz="3600" b="1" dirty="0"/>
              <a:t>”, “#</a:t>
            </a:r>
            <a:r>
              <a:rPr lang="en-US" altLang="zh-CN" sz="3600" b="1" dirty="0" err="1"/>
              <a:t>endif</a:t>
            </a:r>
            <a:r>
              <a:rPr lang="en-US" altLang="zh-CN" sz="3600" b="1" dirty="0"/>
              <a:t>”</a:t>
            </a:r>
            <a:r>
              <a:rPr lang="zh-CN" altLang="en-US" sz="3600" b="1" dirty="0"/>
              <a:t>等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插入头文件到“</a:t>
            </a:r>
            <a:r>
              <a:rPr lang="en-US" altLang="zh-CN" sz="3600" b="1" dirty="0"/>
              <a:t>#include”</a:t>
            </a:r>
            <a:r>
              <a:rPr lang="zh-CN" altLang="en-US" sz="3600" b="1" dirty="0"/>
              <a:t>处，可以递归方式进行处理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删除所有的注释“</a:t>
            </a:r>
            <a:r>
              <a:rPr lang="en-US" altLang="zh-CN" sz="3600" b="1" dirty="0"/>
              <a:t>//”</a:t>
            </a:r>
            <a:r>
              <a:rPr lang="zh-CN" altLang="en-US" sz="3600" b="1" dirty="0"/>
              <a:t>和“</a:t>
            </a:r>
            <a:r>
              <a:rPr lang="en-US" altLang="zh-CN" sz="3600" b="1" dirty="0"/>
              <a:t>/* */”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添加行号和文件名标识，以便编译时编译器产生调试用的行号信息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保留所有</a:t>
            </a:r>
            <a:r>
              <a:rPr lang="en-US" altLang="zh-CN" sz="3600" b="1" dirty="0"/>
              <a:t>#</a:t>
            </a:r>
            <a:r>
              <a:rPr lang="en-US" altLang="zh-CN" sz="3600" b="1" dirty="0" err="1"/>
              <a:t>pragma</a:t>
            </a:r>
            <a:r>
              <a:rPr lang="zh-CN" altLang="en-US" sz="3600" b="1" dirty="0"/>
              <a:t>编译指令（编译器需要用</a:t>
            </a:r>
            <a:r>
              <a:rPr lang="zh-CN" altLang="en-US" sz="3600" b="1" dirty="0" smtClean="0"/>
              <a:t>）</a:t>
            </a:r>
            <a:r>
              <a:rPr lang="en-US" altLang="zh-CN" sz="3600" b="1" dirty="0" smtClean="0"/>
              <a:t> </a:t>
            </a:r>
            <a:r>
              <a:rPr lang="en-US" altLang="zh-CN" sz="3600" b="1" dirty="0" smtClean="0">
                <a:hlinkClick r:id="rId2"/>
              </a:rPr>
              <a:t>https://www.jianshu.com/p/b019a3ca1c71</a:t>
            </a:r>
            <a:endParaRPr lang="en-US" altLang="zh-CN" sz="3600" b="1" dirty="0" smtClean="0"/>
          </a:p>
          <a:p>
            <a:pPr lvl="1">
              <a:buNone/>
            </a:pPr>
            <a:endParaRPr lang="zh-CN" altLang="en-US" b="1" dirty="0"/>
          </a:p>
          <a:p>
            <a:pPr>
              <a:buNone/>
            </a:pPr>
            <a:r>
              <a:rPr lang="en-US" altLang="zh-CN" sz="4500" b="1" dirty="0"/>
              <a:t>• </a:t>
            </a:r>
            <a:r>
              <a:rPr lang="zh-CN" altLang="en-US" sz="4500" b="1" dirty="0"/>
              <a:t>经过预编译处理后，得到的是预处理文件（如，</a:t>
            </a:r>
            <a:r>
              <a:rPr lang="en-US" altLang="zh-CN" sz="4500" b="1" dirty="0" err="1"/>
              <a:t>hello.i</a:t>
            </a:r>
            <a:r>
              <a:rPr lang="en-US" altLang="zh-CN" sz="4500" b="1" dirty="0"/>
              <a:t>) </a:t>
            </a:r>
            <a:r>
              <a:rPr lang="zh-CN" altLang="en-US" sz="4500" b="1" dirty="0"/>
              <a:t>，它</a:t>
            </a:r>
            <a:r>
              <a:rPr lang="zh-CN" altLang="en-US" sz="4500" b="1" dirty="0" smtClean="0"/>
              <a:t>还是</a:t>
            </a:r>
            <a:r>
              <a:rPr lang="zh-CN" altLang="en-US" sz="4500" b="1" dirty="0"/>
              <a:t>一个可读的文本文件，但不包含任何宏定义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366713"/>
            <a:ext cx="836295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290513"/>
            <a:ext cx="8515350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3" y="228600"/>
            <a:ext cx="81819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4.ELF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可执行目标文件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227057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639633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可重定位目标文件格式</a:t>
            </a:r>
            <a:endParaRPr lang="zh-CN" altLang="en-US" sz="24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836712"/>
            <a:ext cx="280035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623731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可执行目标文件格式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247650"/>
            <a:ext cx="84201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28588"/>
            <a:ext cx="8639175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295275"/>
            <a:ext cx="8410575" cy="626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233363"/>
            <a:ext cx="8448675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271463"/>
            <a:ext cx="861060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8" y="223838"/>
            <a:ext cx="854392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556792"/>
            <a:ext cx="280831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#</a:t>
            </a:r>
            <a:r>
              <a:rPr lang="en-US" altLang="zh-CN" sz="2400" dirty="0">
                <a:solidFill>
                  <a:srgbClr val="7030A0"/>
                </a:solidFill>
              </a:rPr>
              <a:t>include "</a:t>
            </a:r>
            <a:r>
              <a:rPr lang="en-US" altLang="zh-CN" sz="2400" dirty="0" err="1">
                <a:solidFill>
                  <a:srgbClr val="7030A0"/>
                </a:solidFill>
              </a:rPr>
              <a:t>global.h</a:t>
            </a:r>
            <a:r>
              <a:rPr lang="en-US" altLang="zh-CN" sz="2400" dirty="0">
                <a:solidFill>
                  <a:srgbClr val="7030A0"/>
                </a:solidFill>
              </a:rPr>
              <a:t>"</a:t>
            </a:r>
          </a:p>
          <a:p>
            <a:r>
              <a:rPr lang="en-US" altLang="zh-CN" sz="2400" dirty="0" err="1">
                <a:solidFill>
                  <a:srgbClr val="7030A0"/>
                </a:solidFill>
              </a:rPr>
              <a:t>int</a:t>
            </a:r>
            <a:r>
              <a:rPr lang="en-US" altLang="zh-CN" sz="2400" dirty="0">
                <a:solidFill>
                  <a:srgbClr val="7030A0"/>
                </a:solidFill>
              </a:rPr>
              <a:t> f() {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return g+1</a:t>
            </a:r>
            <a:r>
              <a:rPr lang="en-US" altLang="zh-CN" sz="2400" dirty="0" smtClean="0">
                <a:solidFill>
                  <a:srgbClr val="7030A0"/>
                </a:solidFill>
              </a:rPr>
              <a:t>;</a:t>
            </a:r>
            <a:r>
              <a:rPr lang="en-US" altLang="zh-CN" sz="2400" dirty="0" smtClean="0">
                <a:solidFill>
                  <a:srgbClr val="7030A0"/>
                </a:solidFill>
              </a:rPr>
              <a:t>//</a:t>
            </a:r>
            <a:r>
              <a:rPr lang="zh-CN" altLang="en-US" sz="2400" dirty="0" smtClean="0">
                <a:solidFill>
                  <a:srgbClr val="7030A0"/>
                </a:solidFill>
              </a:rPr>
              <a:t>注释</a:t>
            </a:r>
            <a:endParaRPr lang="en-US" altLang="zh-CN" sz="2400" dirty="0">
              <a:solidFill>
                <a:srgbClr val="7030A0"/>
              </a:solidFill>
            </a:endParaRPr>
          </a:p>
          <a:p>
            <a:r>
              <a:rPr lang="en-US" altLang="zh-CN" sz="2400" dirty="0">
                <a:solidFill>
                  <a:srgbClr val="7030A0"/>
                </a:solidFill>
              </a:rPr>
              <a:t>}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1700808"/>
            <a:ext cx="42484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g;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static </a:t>
            </a:r>
            <a:r>
              <a:rPr lang="en-US" altLang="zh-CN" sz="2400" dirty="0" err="1">
                <a:solidFill>
                  <a:srgbClr val="7030A0"/>
                </a:solidFill>
              </a:rPr>
              <a:t>int</a:t>
            </a:r>
            <a:r>
              <a:rPr lang="en-US" altLang="zh-CN" sz="2400" dirty="0">
                <a:solidFill>
                  <a:srgbClr val="7030A0"/>
                </a:solidFill>
              </a:rPr>
              <a:t> init = </a:t>
            </a:r>
            <a:r>
              <a:rPr lang="en-US" altLang="zh-CN" sz="2400" dirty="0" smtClean="0">
                <a:solidFill>
                  <a:srgbClr val="7030A0"/>
                </a:solidFill>
              </a:rPr>
              <a:t>0</a:t>
            </a:r>
            <a:r>
              <a:rPr lang="zh-CN" altLang="en-US" sz="2400" dirty="0" smtClean="0">
                <a:solidFill>
                  <a:srgbClr val="7030A0"/>
                </a:solidFill>
              </a:rPr>
              <a:t>；</a:t>
            </a:r>
            <a:r>
              <a:rPr lang="en-US" altLang="zh-CN" sz="2400" dirty="0" smtClean="0">
                <a:solidFill>
                  <a:srgbClr val="7030A0"/>
                </a:solidFill>
              </a:rPr>
              <a:t>//</a:t>
            </a:r>
            <a:r>
              <a:rPr lang="zh-CN" altLang="en-US" sz="2400" dirty="0" smtClean="0">
                <a:solidFill>
                  <a:srgbClr val="7030A0"/>
                </a:solidFill>
              </a:rPr>
              <a:t>初</a:t>
            </a:r>
            <a:r>
              <a:rPr lang="zh-CN" altLang="en-US" sz="2400" dirty="0" smtClean="0">
                <a:solidFill>
                  <a:srgbClr val="7030A0"/>
                </a:solidFill>
              </a:rPr>
              <a:t>始化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736" y="3861048"/>
            <a:ext cx="2808312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g;</a:t>
            </a:r>
          </a:p>
          <a:p>
            <a:r>
              <a:rPr lang="en-US" altLang="zh-CN" sz="2400" dirty="0" smtClean="0"/>
              <a:t>static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init = 0;</a:t>
            </a:r>
          </a:p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f() {</a:t>
            </a:r>
          </a:p>
          <a:p>
            <a:r>
              <a:rPr lang="en-US" altLang="zh-CN" sz="2400" dirty="0" smtClean="0"/>
              <a:t>return g+1;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3568" y="6021288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#include</a:t>
            </a:r>
            <a:r>
              <a:rPr lang="zh-CN" altLang="en-US" sz="2400" dirty="0"/>
              <a:t>指示被执行，插入</a:t>
            </a:r>
            <a:r>
              <a:rPr lang="en-US" altLang="zh-CN" sz="2400" dirty="0"/>
              <a:t>.h</a:t>
            </a:r>
            <a:r>
              <a:rPr lang="zh-CN" altLang="en-US" sz="2400" dirty="0"/>
              <a:t>文件的内容到源文件中</a:t>
            </a:r>
          </a:p>
        </p:txBody>
      </p:sp>
      <p:sp>
        <p:nvSpPr>
          <p:cNvPr id="9" name="矩形 8"/>
          <p:cNvSpPr/>
          <p:nvPr/>
        </p:nvSpPr>
        <p:spPr>
          <a:xfrm>
            <a:off x="1115616" y="3212976"/>
            <a:ext cx="81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test1.c</a:t>
            </a:r>
          </a:p>
        </p:txBody>
      </p:sp>
      <p:sp>
        <p:nvSpPr>
          <p:cNvPr id="10" name="矩形 9"/>
          <p:cNvSpPr/>
          <p:nvPr/>
        </p:nvSpPr>
        <p:spPr>
          <a:xfrm>
            <a:off x="6012160" y="306896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global.h</a:t>
            </a:r>
            <a:endParaRPr lang="en-US" altLang="zh-CN" dirty="0" smtClean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987824" y="3140968"/>
            <a:ext cx="28803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427984" y="2924944"/>
            <a:ext cx="28803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332656"/>
            <a:ext cx="7581900" cy="589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088"/>
            <a:ext cx="9210675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323850"/>
            <a:ext cx="8486775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881063"/>
            <a:ext cx="79152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276225"/>
            <a:ext cx="83439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1628775"/>
            <a:ext cx="64198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423863"/>
            <a:ext cx="85248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8" y="962025"/>
            <a:ext cx="87725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95288"/>
            <a:ext cx="8991600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247650"/>
            <a:ext cx="8582025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452438"/>
            <a:ext cx="794385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190500"/>
            <a:ext cx="893445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161925"/>
            <a:ext cx="8953500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5750"/>
            <a:ext cx="86868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433388"/>
            <a:ext cx="87630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419100"/>
            <a:ext cx="87820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266700"/>
            <a:ext cx="89058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304800"/>
            <a:ext cx="88773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7638"/>
            <a:ext cx="9267825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638175"/>
            <a:ext cx="87915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623888"/>
            <a:ext cx="79629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519113"/>
            <a:ext cx="775335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8" y="414338"/>
            <a:ext cx="77438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433388"/>
            <a:ext cx="77343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533400"/>
            <a:ext cx="82486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577</Words>
  <Application>Microsoft Office PowerPoint</Application>
  <PresentationFormat>全屏显示(4:3)</PresentationFormat>
  <Paragraphs>71</Paragraphs>
  <Slides>58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程序的链接</vt:lpstr>
      <vt:lpstr>1.可执行文件生成</vt:lpstr>
      <vt:lpstr>预处理CPP</vt:lpstr>
      <vt:lpstr>预处理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4.ELF可执行目标文件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程序的链接</dc:title>
  <dc:creator>lenovo</dc:creator>
  <cp:lastModifiedBy>lenovo</cp:lastModifiedBy>
  <cp:revision>47</cp:revision>
  <dcterms:created xsi:type="dcterms:W3CDTF">2019-11-07T02:41:47Z</dcterms:created>
  <dcterms:modified xsi:type="dcterms:W3CDTF">2019-11-11T03:11:22Z</dcterms:modified>
</cp:coreProperties>
</file>